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15" r:id="rId3"/>
    <p:sldId id="322" r:id="rId4"/>
    <p:sldId id="312" r:id="rId5"/>
    <p:sldId id="338" r:id="rId6"/>
    <p:sldId id="340" r:id="rId7"/>
    <p:sldId id="342" r:id="rId8"/>
    <p:sldId id="345" r:id="rId9"/>
    <p:sldId id="344" r:id="rId10"/>
    <p:sldId id="31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EEEE"/>
    <a:srgbClr val="E68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6" d="100"/>
          <a:sy n="116" d="100"/>
        </p:scale>
        <p:origin x="150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E64718-04B7-4CC3-B49F-28434425A948}" type="datetimeFigureOut">
              <a:rPr lang="ru-RU" smtClean="0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2FD7B-9D4D-41CD-91AB-5466E3A870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4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537DFE-2972-408A-84B6-6813FFE51084}" type="datetimeFigureOut">
              <a:rPr lang="ru-RU" smtClean="0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8A93F-95E2-4D94-8AD7-0D576B2C9F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537DFE-2972-408A-84B6-6813FFE51084}" type="datetimeFigureOut">
              <a:rPr lang="ru-RU" smtClean="0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8A93F-95E2-4D94-8AD7-0D576B2C9F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7672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537DFE-2972-408A-84B6-6813FFE51084}" type="datetimeFigureOut">
              <a:rPr lang="ru-RU" smtClean="0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8A93F-95E2-4D94-8AD7-0D576B2C9F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32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537DFE-2972-408A-84B6-6813FFE51084}" type="datetimeFigureOut">
              <a:rPr lang="ru-RU" smtClean="0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8A93F-95E2-4D94-8AD7-0D576B2C9F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4353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537DFE-2972-408A-84B6-6813FFE51084}" type="datetimeFigureOut">
              <a:rPr lang="ru-RU" smtClean="0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8A93F-95E2-4D94-8AD7-0D576B2C9F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98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39BAEB-58D0-43B4-8A85-7CAE3BA40FEB}" type="datetimeFigureOut">
              <a:rPr lang="ru-RU" smtClean="0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D7A40-1352-4F9A-A3C2-080D97F25F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935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C2B144-820B-4711-8154-F4B1950B7054}" type="datetimeFigureOut">
              <a:rPr lang="ru-RU" smtClean="0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01240-5ADC-41E2-8C8E-3D405E5426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4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82436-9212-440F-81FC-82E4469F49DE}" type="datetimeFigureOut">
              <a:rPr lang="ru-RU" smtClean="0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8A34A-201C-40AC-BCEF-1EDDE1FFBC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2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D650A-F011-4E87-BBF5-79A9FB76ABC2}" type="datetimeFigureOut">
              <a:rPr lang="ru-RU" smtClean="0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D8EB2-FBAA-4559-AC81-E429B84972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8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DD20D-7850-4B68-AFBD-B67B9DD9181D}" type="datetimeFigureOut">
              <a:rPr lang="ru-RU" smtClean="0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D3FD7-5752-4B65-83A0-5667ABF82D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63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2B521-812E-42A2-871A-BF5993725791}" type="datetimeFigureOut">
              <a:rPr lang="ru-RU" smtClean="0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F3140-126C-4270-B07E-001520FB32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56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4354A-7260-44F4-A987-4685BF352438}" type="datetimeFigureOut">
              <a:rPr lang="ru-RU" smtClean="0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F5F7C-6FDF-45E4-9B9D-E46C4F9466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75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339FE-104B-4720-8BC8-78B365DE7D96}" type="datetimeFigureOut">
              <a:rPr lang="ru-RU" smtClean="0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8F8C8-06A7-43E8-9482-F51AD6D4B5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27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D512B0-8EAC-4CBC-B4B9-E41DF52EDE88}" type="datetimeFigureOut">
              <a:rPr lang="ru-RU" smtClean="0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F2BE3-4E34-45E0-A4EB-936AC7266A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8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9FD88-CCF1-4972-85B7-3F316FA210CD}" type="datetimeFigureOut">
              <a:rPr lang="ru-RU" smtClean="0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A0B3B-F070-4843-AC51-0F7CFCE13B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6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537DFE-2972-408A-84B6-6813FFE51084}" type="datetimeFigureOut">
              <a:rPr lang="ru-RU" smtClean="0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098A93F-95E2-4D94-8AD7-0D576B2C9F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84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https://ds03.infourok.ru/uploads/ex/0ae2/00064c71-f5d19b5c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1012796"/>
            <a:ext cx="693863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текстом</a:t>
            </a:r>
          </a:p>
          <a:p>
            <a:pPr algn="ctr"/>
            <a:r>
              <a:rPr lang="ru-RU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метапредметный </a:t>
            </a:r>
          </a:p>
          <a:p>
            <a:pPr algn="ctr"/>
            <a:r>
              <a:rPr lang="ru-RU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 </a:t>
            </a:r>
          </a:p>
          <a:p>
            <a:pPr algn="ctr"/>
            <a:r>
              <a:rPr lang="ru-RU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ООП</a:t>
            </a:r>
            <a:endParaRPr lang="ru-RU" sz="54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537321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02.04.2018 г. МОУ «Средняя школа № 69»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642910" y="3143248"/>
            <a:ext cx="7772400" cy="453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988840"/>
            <a:ext cx="6809410" cy="28083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Спасибо за работу!!!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1795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95536" y="116632"/>
            <a:ext cx="8291264" cy="636671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 smtClean="0"/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endParaRPr lang="ru-RU" sz="2800" b="1" i="1" dirty="0" smtClean="0"/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endParaRPr lang="ru-RU" sz="2800" b="1" i="1" dirty="0" smtClean="0"/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endParaRPr lang="ru-RU" sz="2800" b="1" i="1" dirty="0" smtClean="0"/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endParaRPr lang="ru-RU" sz="2800" b="1" i="1" dirty="0" smtClean="0"/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endParaRPr lang="ru-RU" sz="2800" b="1" i="1" dirty="0" smtClean="0"/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endParaRPr lang="ru-RU" sz="2800" b="1" i="1" dirty="0" smtClean="0"/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i="1" dirty="0" smtClean="0"/>
              <a:t>«Читать </a:t>
            </a:r>
            <a:r>
              <a:rPr lang="ru-RU" sz="4400" b="1" i="1" dirty="0"/>
              <a:t>– это ещё ничего не значит;</a:t>
            </a:r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i="1" dirty="0"/>
              <a:t> </a:t>
            </a:r>
            <a:r>
              <a:rPr lang="ru-RU" sz="4400" b="1" i="1" dirty="0" smtClean="0"/>
              <a:t>что </a:t>
            </a:r>
            <a:r>
              <a:rPr lang="ru-RU" sz="4400" b="1" i="1" dirty="0"/>
              <a:t>читать и как </a:t>
            </a:r>
            <a:r>
              <a:rPr lang="ru-RU" sz="4400" b="1" i="1" dirty="0" smtClean="0"/>
              <a:t>понимать читаемое </a:t>
            </a:r>
            <a:r>
              <a:rPr lang="ru-RU" sz="4400" b="1" i="1" dirty="0"/>
              <a:t>– </a:t>
            </a:r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i="1" dirty="0" smtClean="0"/>
              <a:t>вот </a:t>
            </a:r>
            <a:r>
              <a:rPr lang="ru-RU" sz="4400" b="1" i="1" dirty="0"/>
              <a:t>в чём главное </a:t>
            </a:r>
            <a:r>
              <a:rPr lang="ru-RU" sz="4400" b="1" i="1" dirty="0" smtClean="0"/>
              <a:t>дело»</a:t>
            </a:r>
            <a:endParaRPr lang="ru-RU" sz="4400" b="1" i="1" dirty="0"/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endParaRPr lang="ru-RU" sz="4400" b="1" i="1" dirty="0"/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i="1" dirty="0"/>
              <a:t>К.Д. Ушинский</a:t>
            </a:r>
          </a:p>
          <a:p>
            <a:pPr marL="420624" indent="-384048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/>
              <a:t>                               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/>
              <a:t>                                                                                                                                              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b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7199"/>
          <a:stretch/>
        </p:blipFill>
        <p:spPr>
          <a:xfrm flipH="1">
            <a:off x="179512" y="188640"/>
            <a:ext cx="281749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145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4071922" cy="145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1331640" y="1962851"/>
            <a:ext cx="5616624" cy="854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Метапредметные результаты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640" y="3096161"/>
            <a:ext cx="5616624" cy="1421761"/>
          </a:xfrm>
          <a:prstGeom prst="roundRect">
            <a:avLst/>
          </a:prstGeom>
          <a:solidFill>
            <a:srgbClr val="E68C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ФГОС НОО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Чтение и работа с текстом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4797151"/>
            <a:ext cx="5616624" cy="172819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ФГОС ООО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Стратегии смыслового чтения и работа с текстом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83568" y="189783"/>
            <a:ext cx="5616624" cy="14847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Стратегия смыслового чтения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=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Чтение и работа с текстом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2275652"/>
            <a:ext cx="5616624" cy="854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Поиск информации и понимание прочитанного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3556867"/>
            <a:ext cx="5616624" cy="854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Преобразование и интерпретация информации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7" y="5013176"/>
            <a:ext cx="5616624" cy="854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Оценка информации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stCxn id="3" idx="3"/>
          </p:cNvCxnSpPr>
          <p:nvPr/>
        </p:nvCxnSpPr>
        <p:spPr>
          <a:xfrm>
            <a:off x="6300192" y="932175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804248" y="932175"/>
            <a:ext cx="0" cy="4585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300192" y="551723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300192" y="400168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300192" y="2683397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0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55" y="-27384"/>
            <a:ext cx="6624736" cy="13909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1052736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/>
                </a:solidFill>
              </a:rPr>
              <a:t>Выпускник научится:</a:t>
            </a:r>
          </a:p>
          <a:p>
            <a:r>
              <a:rPr lang="ru-RU" sz="2000" dirty="0"/>
              <a:t>•	находить в тексте конкретные сведения, факты, заданные в явном виде;</a:t>
            </a:r>
          </a:p>
          <a:p>
            <a:r>
              <a:rPr lang="ru-RU" sz="2000" dirty="0"/>
              <a:t>•	определять тему и главную мысль текста;</a:t>
            </a:r>
          </a:p>
          <a:p>
            <a:r>
              <a:rPr lang="ru-RU" sz="2000" dirty="0"/>
              <a:t>•	делить тексты на смысловые части, составлять план текста;</a:t>
            </a:r>
          </a:p>
          <a:p>
            <a:r>
              <a:rPr lang="ru-RU" sz="2000" dirty="0"/>
              <a:t>•	вычленять содержащиеся в тексте основные события </a:t>
            </a:r>
            <a:r>
              <a:rPr lang="ru-RU" sz="2000" dirty="0" smtClean="0"/>
              <a:t>и устанавливать </a:t>
            </a:r>
            <a:r>
              <a:rPr lang="ru-RU" sz="2000" dirty="0"/>
              <a:t>их последовательность; </a:t>
            </a:r>
          </a:p>
          <a:p>
            <a:r>
              <a:rPr lang="ru-RU" sz="2000" dirty="0"/>
              <a:t>•	сравнивать между собой </a:t>
            </a:r>
            <a:r>
              <a:rPr lang="ru-RU" sz="2000" dirty="0" smtClean="0"/>
              <a:t>объекты;</a:t>
            </a:r>
            <a:endParaRPr lang="ru-RU" sz="2000" dirty="0"/>
          </a:p>
          <a:p>
            <a:r>
              <a:rPr lang="ru-RU" sz="2000" dirty="0"/>
              <a:t>•	понимать информацию, представленную в неявном </a:t>
            </a:r>
            <a:r>
              <a:rPr lang="ru-RU" sz="2000" dirty="0" smtClean="0"/>
              <a:t>виде;</a:t>
            </a:r>
            <a:endParaRPr lang="ru-RU" sz="2000" dirty="0"/>
          </a:p>
          <a:p>
            <a:r>
              <a:rPr lang="ru-RU" sz="2000" dirty="0"/>
              <a:t>•	понимать информацию, представленную разными способами: словесно, в виде таблицы, схемы, диаграммы;</a:t>
            </a:r>
          </a:p>
          <a:p>
            <a:r>
              <a:rPr lang="ru-RU" sz="2000" dirty="0"/>
              <a:t>•	понимать текст, опираясь не только на содержащуюся в нем информацию, но и на жанр, структуру, выразительные средства текста;</a:t>
            </a:r>
          </a:p>
          <a:p>
            <a:r>
              <a:rPr lang="ru-RU" sz="2000" dirty="0"/>
              <a:t>•	использовать различные виды чтения: ознакомительное, изучающее, поисковое, выбирать нужный вид чтения в соответствии с целью чтения;</a:t>
            </a:r>
          </a:p>
          <a:p>
            <a:r>
              <a:rPr lang="ru-RU" sz="2000" dirty="0"/>
              <a:t>•	ориентироваться в соответствующих возрасту словарях и справочниках.</a:t>
            </a:r>
          </a:p>
        </p:txBody>
      </p:sp>
    </p:spTree>
    <p:extLst>
      <p:ext uri="{BB962C8B-B14F-4D97-AF65-F5344CB8AC3E}">
        <p14:creationId xmlns:p14="http://schemas.microsoft.com/office/powerpoint/2010/main" val="7031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27584" y="260648"/>
            <a:ext cx="6048672" cy="7200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ТЕКСТ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412776"/>
            <a:ext cx="316835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схема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01586" y="4673804"/>
            <a:ext cx="316835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таблица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3068960"/>
            <a:ext cx="352839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Сведения, факты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6632"/>
            <a:ext cx="5633192" cy="11766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326140"/>
            <a:ext cx="7416824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5"/>
                </a:solidFill>
              </a:rPr>
              <a:t>Выпускник научится: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•	пересказывать текст подробно и сжато, устно и письменно;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•	соотносить факты с общей идеей текста, устанавливать простые связи, не показанные в тексте напрямую;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•	формулировать несложные выводы, основываясь на тексте; находить аргументы, подтверждающие вывод;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•	сопоставлять и обобщать содержащуюся в разных частях текста информацию;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•	составлять на основании текста небольшое монологическое высказывание, отвечая на поставленный вопрос.</a:t>
            </a:r>
          </a:p>
        </p:txBody>
      </p:sp>
    </p:spTree>
    <p:extLst>
      <p:ext uri="{BB962C8B-B14F-4D97-AF65-F5344CB8AC3E}">
        <p14:creationId xmlns:p14="http://schemas.microsoft.com/office/powerpoint/2010/main" val="29718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27584" y="260648"/>
            <a:ext cx="6048672" cy="7200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160">
                  <a:solidFill>
                    <a:srgbClr val="E6482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ТЕКСТ</a:t>
            </a:r>
            <a:endParaRPr lang="ru-RU" sz="3600" b="1" dirty="0">
              <a:ln w="10160">
                <a:solidFill>
                  <a:srgbClr val="E64823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412776"/>
            <a:ext cx="316835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prstClr val="black"/>
                </a:solidFill>
              </a:rPr>
              <a:t>1 тема</a:t>
            </a:r>
            <a:endParaRPr lang="ru-RU" sz="5400" b="1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01586" y="4673804"/>
            <a:ext cx="316835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prstClr val="black"/>
                </a:solidFill>
              </a:rPr>
              <a:t>3 тема</a:t>
            </a:r>
            <a:endParaRPr lang="ru-RU" sz="5400" b="1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3068960"/>
            <a:ext cx="352839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prstClr val="black"/>
                </a:solidFill>
              </a:rPr>
              <a:t>2 тема</a:t>
            </a:r>
            <a:endParaRPr lang="ru-RU" sz="5400" b="1" dirty="0">
              <a:solidFill>
                <a:prstClr val="black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3861048"/>
            <a:ext cx="1584176" cy="2736304"/>
          </a:xfrm>
          <a:prstGeom prst="roundRect">
            <a:avLst/>
          </a:prstGeom>
          <a:solidFill>
            <a:srgbClr val="1AEE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А)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Б)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В)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…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04664"/>
            <a:ext cx="5633192" cy="8718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7884" y="1700808"/>
            <a:ext cx="65344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/>
                </a:solidFill>
              </a:rPr>
              <a:t>Выпускник научится:</a:t>
            </a:r>
          </a:p>
          <a:p>
            <a:r>
              <a:rPr lang="ru-RU" sz="2000" dirty="0"/>
              <a:t>•	высказывать оценочные суждения и свою точку зрения о прочитанном тексте;</a:t>
            </a:r>
          </a:p>
          <a:p>
            <a:r>
              <a:rPr lang="ru-RU" sz="2000" dirty="0"/>
              <a:t>•	оценивать содержание, языковые особенности и структуру текста; определять место и роль иллюстративного ряда в тексте;</a:t>
            </a:r>
          </a:p>
          <a:p>
            <a:r>
              <a:rPr lang="ru-RU" sz="2000" dirty="0"/>
              <a:t>•	на основе имеющихся знаний, жизненного опыта подвергать сомнению достоверность прочитанного, обнаруживать недостоверность получаемых сведений, пробелы в информации и находить пути восполнения этих пробелов;</a:t>
            </a:r>
          </a:p>
          <a:p>
            <a:r>
              <a:rPr lang="ru-RU" sz="2000" dirty="0"/>
              <a:t>•	участвовать в учебном диалоге при обсуждении прочитанного или прослушанного текста.</a:t>
            </a:r>
          </a:p>
        </p:txBody>
      </p:sp>
    </p:spTree>
    <p:extLst>
      <p:ext uri="{BB962C8B-B14F-4D97-AF65-F5344CB8AC3E}">
        <p14:creationId xmlns:p14="http://schemas.microsoft.com/office/powerpoint/2010/main" val="29145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2299</TotalTime>
  <Words>91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</vt:lpstr>
      <vt:lpstr>Wingdings 2</vt:lpstr>
      <vt:lpstr>Wingdings 3</vt:lpstr>
      <vt:lpstr>Грань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RePack by Diakov</cp:lastModifiedBy>
  <cp:revision>242</cp:revision>
  <dcterms:created xsi:type="dcterms:W3CDTF">2012-12-02T16:48:00Z</dcterms:created>
  <dcterms:modified xsi:type="dcterms:W3CDTF">2018-04-02T05:16:23Z</dcterms:modified>
</cp:coreProperties>
</file>